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4267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Instrumental Methods of Chemical Analysis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>
                <a:solidFill>
                  <a:srgbClr val="3366FF"/>
                </a:solidFill>
              </a:rPr>
              <a:t>To identify new things-to through modern light on old facts</a:t>
            </a:r>
            <a:br>
              <a:rPr lang="en-US" sz="2700" b="1" dirty="0" smtClean="0">
                <a:solidFill>
                  <a:srgbClr val="3366FF"/>
                </a:solidFill>
              </a:rPr>
            </a:br>
            <a:r>
              <a:rPr lang="en-US" sz="2700" b="1" dirty="0" smtClean="0">
                <a:solidFill>
                  <a:srgbClr val="3366FF"/>
                </a:solidFill>
              </a:rPr>
              <a:t/>
            </a:r>
            <a:br>
              <a:rPr lang="en-US" sz="2700" b="1" dirty="0" smtClean="0">
                <a:solidFill>
                  <a:srgbClr val="3366FF"/>
                </a:solidFill>
              </a:rPr>
            </a:br>
            <a:r>
              <a:rPr lang="en-US" sz="2700" b="1" dirty="0" smtClean="0">
                <a:solidFill>
                  <a:srgbClr val="002060"/>
                </a:solidFill>
              </a:rPr>
              <a:t>Dr. Gunvant H. Sonawane</a:t>
            </a:r>
            <a:br>
              <a:rPr lang="en-US" sz="2700" b="1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00B0F0"/>
                </a:solidFill>
              </a:rPr>
              <a:t>Department of Chemistry, </a:t>
            </a:r>
            <a:br>
              <a:rPr lang="en-US" sz="2200" b="1" dirty="0" smtClean="0">
                <a:solidFill>
                  <a:srgbClr val="00B0F0"/>
                </a:solidFill>
              </a:rPr>
            </a:br>
            <a:r>
              <a:rPr lang="en-US" sz="2200" b="1" dirty="0" smtClean="0">
                <a:solidFill>
                  <a:srgbClr val="00B0F0"/>
                </a:solidFill>
              </a:rPr>
              <a:t>Kisan Arts Commerce and Science College, Parola Dist Jalgaon, MS, 425111</a:t>
            </a:r>
            <a:endParaRPr lang="en-US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1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Chromatography – Chemical Separations </a:t>
            </a:r>
          </a:p>
          <a:p>
            <a:r>
              <a:rPr lang="en-US" dirty="0" smtClean="0"/>
              <a:t>Different chemicals flow through separation medium (column or capillary) at different speeds </a:t>
            </a:r>
            <a:r>
              <a:rPr lang="en-US" dirty="0" smtClean="0"/>
              <a:t> plug </a:t>
            </a:r>
            <a:r>
              <a:rPr lang="en-US" dirty="0" smtClean="0"/>
              <a:t>of mixture goes in </a:t>
            </a:r>
            <a:r>
              <a:rPr lang="en-US" dirty="0" smtClean="0"/>
              <a:t> </a:t>
            </a:r>
            <a:r>
              <a:rPr lang="en-US" dirty="0" smtClean="0"/>
              <a:t>chemicals come out of column one-by-one (ideally) </a:t>
            </a:r>
          </a:p>
          <a:p>
            <a:r>
              <a:rPr lang="en-US" b="1" dirty="0" smtClean="0"/>
              <a:t>Gas Chromatography </a:t>
            </a:r>
            <a:r>
              <a:rPr lang="en-US" b="1" dirty="0" smtClean="0"/>
              <a:t>GC </a:t>
            </a:r>
            <a:endParaRPr lang="en-US" b="1" dirty="0" smtClean="0"/>
          </a:p>
          <a:p>
            <a:r>
              <a:rPr lang="en-US" dirty="0" smtClean="0"/>
              <a:t>Powerful but Suitable for Volatile chemicals only </a:t>
            </a:r>
          </a:p>
          <a:p>
            <a:r>
              <a:rPr lang="en-US" b="1" dirty="0" smtClean="0"/>
              <a:t>Liquid Chromatography High Performance (pressure</a:t>
            </a:r>
            <a:r>
              <a:rPr lang="en-US" b="1" dirty="0" smtClean="0"/>
              <a:t>),HPLC</a:t>
            </a:r>
            <a:r>
              <a:rPr lang="en-US" b="1" dirty="0" smtClean="0"/>
              <a:t>‟ in </a:t>
            </a:r>
            <a:r>
              <a:rPr lang="en-US" b="1" dirty="0" err="1" smtClean="0"/>
              <a:t>it‟s</a:t>
            </a:r>
            <a:r>
              <a:rPr lang="en-US" b="1" dirty="0" smtClean="0"/>
              <a:t> many forms – </a:t>
            </a:r>
          </a:p>
          <a:p>
            <a:r>
              <a:rPr lang="en-US" b="1" dirty="0" smtClean="0"/>
              <a:t>Electrophoresis -Liquids, pump with electric current, capillary, gel, etc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144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Advantages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To </a:t>
            </a:r>
            <a:r>
              <a:rPr lang="en-US" sz="2000" dirty="0" err="1" smtClean="0">
                <a:solidFill>
                  <a:srgbClr val="3366FF"/>
                </a:solidFill>
              </a:rPr>
              <a:t>analyse</a:t>
            </a:r>
            <a:r>
              <a:rPr lang="en-US" sz="2000" dirty="0" smtClean="0">
                <a:solidFill>
                  <a:srgbClr val="3366FF"/>
                </a:solidFill>
              </a:rPr>
              <a:t> a sample small amount of drug is enough.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Determination of qualitative and quantitative analysis in short time.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Complex mixtures can also be </a:t>
            </a:r>
            <a:r>
              <a:rPr lang="en-US" sz="2000" dirty="0" err="1" smtClean="0">
                <a:solidFill>
                  <a:srgbClr val="3366FF"/>
                </a:solidFill>
              </a:rPr>
              <a:t>analysed</a:t>
            </a:r>
            <a:r>
              <a:rPr lang="en-US" sz="2000" dirty="0" smtClean="0">
                <a:solidFill>
                  <a:srgbClr val="3366FF"/>
                </a:solidFill>
              </a:rPr>
              <a:t> with or without isolation.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It is with sufficient reliability and accurate.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 </a:t>
            </a:r>
            <a:r>
              <a:rPr lang="en-US" sz="2000" b="1" dirty="0" smtClean="0">
                <a:solidFill>
                  <a:srgbClr val="FF0000"/>
                </a:solidFill>
              </a:rPr>
              <a:t>Disadvantages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Too costly.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Maintenance of instrument is difficult.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Chemical cleanliness is also costly.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Sensitivity depends on advancement of instrument there for upgrade it regularly.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Specialized test for handling or using is needed.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Frequent need of checking drugs is necessary therefore frequently check the instrument.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1" y="762001"/>
            <a:ext cx="8763000" cy="69557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Analytical Chemistry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It is measurement science. Analytical chemist has to answer following questions</a:t>
            </a:r>
          </a:p>
          <a:p>
            <a:pPr algn="just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Q. What </a:t>
            </a:r>
            <a:r>
              <a:rPr lang="en-US" sz="2800" dirty="0" smtClean="0">
                <a:solidFill>
                  <a:srgbClr val="FF0000"/>
                </a:solidFill>
              </a:rPr>
              <a:t>chemicals are present in a sample?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</a:rPr>
              <a:t>Qualitative Analysis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Q. At </a:t>
            </a:r>
            <a:r>
              <a:rPr lang="en-US" sz="2800" dirty="0" smtClean="0">
                <a:solidFill>
                  <a:srgbClr val="FF0000"/>
                </a:solidFill>
              </a:rPr>
              <a:t>what concentrations are they present</a:t>
            </a:r>
            <a:r>
              <a:rPr lang="en-US" sz="2800" dirty="0" smtClean="0"/>
              <a:t>?</a:t>
            </a:r>
          </a:p>
          <a:p>
            <a:pPr algn="just"/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00B050"/>
                </a:solidFill>
              </a:rPr>
              <a:t>Quantitative Analysis</a:t>
            </a:r>
          </a:p>
          <a:p>
            <a:endParaRPr lang="en-US" sz="2800" dirty="0" smtClean="0"/>
          </a:p>
          <a:p>
            <a:r>
              <a:rPr lang="en-US" sz="2800" dirty="0" smtClean="0"/>
              <a:t>Where are the chemicals in the sample? </a:t>
            </a:r>
          </a:p>
          <a:p>
            <a:r>
              <a:rPr lang="en-US" sz="2800" dirty="0" smtClean="0"/>
              <a:t>• liver, kidney, </a:t>
            </a:r>
            <a:r>
              <a:rPr lang="en-US" sz="2800" dirty="0" smtClean="0"/>
              <a:t>brain, water, soil, </a:t>
            </a:r>
            <a:endParaRPr lang="en-US" sz="2800" dirty="0" smtClean="0"/>
          </a:p>
          <a:p>
            <a:r>
              <a:rPr lang="en-US" sz="2800" dirty="0" smtClean="0"/>
              <a:t>• surface, bulk </a:t>
            </a:r>
          </a:p>
          <a:p>
            <a:pPr algn="just"/>
            <a:endParaRPr lang="en-US" sz="2800" dirty="0" smtClean="0">
              <a:solidFill>
                <a:srgbClr val="00B050"/>
              </a:solidFill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Qualitative Techniques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>
            <a:normAutofit/>
          </a:bodyPr>
          <a:lstStyle/>
          <a:p>
            <a:r>
              <a:rPr lang="en-US" dirty="0" smtClean="0"/>
              <a:t>Combination of </a:t>
            </a:r>
            <a:r>
              <a:rPr lang="en-US" dirty="0" smtClean="0"/>
              <a:t>Color </a:t>
            </a:r>
            <a:r>
              <a:rPr lang="en-US" dirty="0" smtClean="0"/>
              <a:t>/ Smell </a:t>
            </a:r>
          </a:p>
          <a:p>
            <a:r>
              <a:rPr lang="en-US" dirty="0" smtClean="0"/>
              <a:t>Melt / Boiling Point, </a:t>
            </a:r>
          </a:p>
          <a:p>
            <a:r>
              <a:rPr lang="en-US" dirty="0" smtClean="0"/>
              <a:t>Solubility </a:t>
            </a:r>
          </a:p>
          <a:p>
            <a:r>
              <a:rPr lang="en-US" dirty="0" smtClean="0"/>
              <a:t>Wetting </a:t>
            </a:r>
          </a:p>
          <a:p>
            <a:r>
              <a:rPr lang="en-US" dirty="0" smtClean="0"/>
              <a:t>Density </a:t>
            </a:r>
          </a:p>
          <a:p>
            <a:r>
              <a:rPr lang="en-US" dirty="0" smtClean="0"/>
              <a:t>Hardness 	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Separation </a:t>
            </a:r>
            <a:r>
              <a:rPr lang="en-US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Techniques</a:t>
            </a:r>
          </a:p>
          <a:p>
            <a:r>
              <a:rPr lang="en-US" dirty="0" smtClean="0"/>
              <a:t>Extraction </a:t>
            </a:r>
            <a:r>
              <a:rPr lang="en-US" dirty="0" smtClean="0"/>
              <a:t>	</a:t>
            </a:r>
          </a:p>
          <a:p>
            <a:r>
              <a:rPr lang="en-US" dirty="0" smtClean="0"/>
              <a:t>Distillation 	</a:t>
            </a:r>
          </a:p>
          <a:p>
            <a:r>
              <a:rPr lang="en-US" dirty="0" smtClean="0"/>
              <a:t>Precipitation 	</a:t>
            </a:r>
          </a:p>
          <a:p>
            <a:r>
              <a:rPr lang="en-US" dirty="0" smtClean="0"/>
              <a:t>Crystallization 	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838201"/>
            <a:ext cx="4041775" cy="7619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Quantitative Techniques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760120"/>
          </a:xfrm>
        </p:spPr>
        <p:txBody>
          <a:bodyPr/>
          <a:lstStyle/>
          <a:p>
            <a:r>
              <a:rPr lang="en-US" dirty="0" smtClean="0"/>
              <a:t>Titration </a:t>
            </a:r>
            <a:endParaRPr lang="en-US" dirty="0" smtClean="0"/>
          </a:p>
          <a:p>
            <a:r>
              <a:rPr lang="en-US" dirty="0" err="1" smtClean="0"/>
              <a:t>Gravimetry</a:t>
            </a:r>
            <a:r>
              <a:rPr lang="en-US" dirty="0" smtClean="0"/>
              <a:t> 	</a:t>
            </a:r>
          </a:p>
          <a:p>
            <a:r>
              <a:rPr lang="en-US" dirty="0" err="1" smtClean="0"/>
              <a:t>Colorimetry</a:t>
            </a:r>
            <a:r>
              <a:rPr lang="en-US" dirty="0" smtClean="0"/>
              <a:t> 	</a:t>
            </a:r>
          </a:p>
          <a:p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458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Electroanalytical</a:t>
            </a:r>
            <a:r>
              <a:rPr lang="en-US" sz="2000" b="1" dirty="0" smtClean="0">
                <a:solidFill>
                  <a:srgbClr val="FF0000"/>
                </a:solidFill>
              </a:rPr>
              <a:t> methods.</a:t>
            </a:r>
          </a:p>
          <a:p>
            <a:pPr algn="just"/>
            <a:r>
              <a:rPr lang="en-US" dirty="0" smtClean="0"/>
              <a:t>•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Electrochemical reactions involve electron transfer (ET) processes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at electrode solution interfaces. These ET reactions may be kinetically sluggish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or kinetically facile depending on the details of the ET reaction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and the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nature of the electrode surface.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• Provided an </a:t>
            </a:r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</a:rPr>
              <a:t>analyte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 species exhibits </a:t>
            </a:r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</a:rPr>
              <a:t>electroactivity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 (can be </a:t>
            </a:r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</a:rPr>
              <a:t>oxidised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or reduced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) then it may be detected using the tools of electrochemistry.</a:t>
            </a:r>
          </a:p>
          <a:p>
            <a:pPr algn="just"/>
            <a:r>
              <a:rPr lang="en-US" dirty="0" smtClean="0">
                <a:latin typeface="Cambria" pitchFamily="18" charset="0"/>
              </a:rPr>
              <a:t>•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Thus, electrochemical methods may be split up into two major classes :</a:t>
            </a:r>
          </a:p>
          <a:p>
            <a:pPr algn="just"/>
            <a:r>
              <a:rPr lang="en-US" b="1" dirty="0" err="1" smtClean="0">
                <a:latin typeface="Cambria" pitchFamily="18" charset="0"/>
              </a:rPr>
              <a:t>Potentiometric</a:t>
            </a:r>
            <a:r>
              <a:rPr lang="en-US" b="1" dirty="0" smtClean="0">
                <a:latin typeface="Cambria" pitchFamily="18" charset="0"/>
              </a:rPr>
              <a:t> and </a:t>
            </a:r>
            <a:r>
              <a:rPr lang="en-US" b="1" dirty="0" err="1" smtClean="0">
                <a:latin typeface="Cambria" pitchFamily="18" charset="0"/>
              </a:rPr>
              <a:t>Amperometric</a:t>
            </a:r>
            <a:r>
              <a:rPr lang="en-US" b="1" dirty="0" smtClean="0">
                <a:latin typeface="Cambria" pitchFamily="18" charset="0"/>
              </a:rPr>
              <a:t>.</a:t>
            </a:r>
          </a:p>
          <a:p>
            <a:pPr algn="just"/>
            <a:r>
              <a:rPr lang="en-US" dirty="0" smtClean="0">
                <a:latin typeface="Cambria" pitchFamily="18" charset="0"/>
              </a:rPr>
              <a:t>• In </a:t>
            </a:r>
            <a:r>
              <a:rPr lang="en-US" b="1" dirty="0" err="1" smtClean="0">
                <a:solidFill>
                  <a:srgbClr val="FF0000"/>
                </a:solidFill>
                <a:latin typeface="Cambria" pitchFamily="18" charset="0"/>
              </a:rPr>
              <a:t>potentiometry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the ET reaction is kinetically facile and we measure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the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potential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of a Galvanic cell under conditions of zero current flow. The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cell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potential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responds to changes in the activity of the </a:t>
            </a:r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</a:rPr>
              <a:t>analyte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 species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present in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the solution in a well defined manner described by the Nernst equation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Indeed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the cell potential varies in a </a:t>
            </a:r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linear manner with the logarithm of the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</a:rPr>
              <a:t>analyte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 activity.</a:t>
            </a:r>
          </a:p>
          <a:p>
            <a:pPr algn="just"/>
            <a:r>
              <a:rPr lang="en-US" dirty="0" smtClean="0">
                <a:latin typeface="Cambria" pitchFamily="18" charset="0"/>
              </a:rPr>
              <a:t>• In </a:t>
            </a:r>
            <a:r>
              <a:rPr lang="en-US" b="1" dirty="0" err="1" smtClean="0">
                <a:solidFill>
                  <a:srgbClr val="FF0000"/>
                </a:solidFill>
                <a:latin typeface="Cambria" pitchFamily="18" charset="0"/>
              </a:rPr>
              <a:t>amperometry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the kinetics of the ET reaction will have to be driven by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an applied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potential and so we measure the diffusion controlled current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flowing across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the electrode/solution interface. This current is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directly proportion</a:t>
            </a: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4038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533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Basic Electrochemical Cell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Two electrodes- </a:t>
            </a:r>
            <a:r>
              <a:rPr lang="en-US" sz="2800" dirty="0" smtClean="0">
                <a:solidFill>
                  <a:srgbClr val="7030A0"/>
                </a:solidFill>
              </a:rPr>
              <a:t>Indicator electrode and Reference electrode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581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219201"/>
            <a:ext cx="830580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05800" cy="6675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Reference Electrode-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2296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398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Instrumental Methods of Chemical Analysis   To identify new things-to through modern light on old facts  Dr. Gunvant H. Sonawane Department of Chemistry,  Kisan Arts Commerce and Science College, Parola Dist Jalgaon, MS, 425111</vt:lpstr>
      <vt:lpstr>Slide 2</vt:lpstr>
      <vt:lpstr>Slide 3</vt:lpstr>
      <vt:lpstr>Slide 4</vt:lpstr>
      <vt:lpstr>Basic Electrochemical Cell Two electrodes- Indicator electrode and Reference electrode</vt:lpstr>
      <vt:lpstr>Slide 6</vt:lpstr>
      <vt:lpstr>Slide 7</vt:lpstr>
      <vt:lpstr>Reference Electrode-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Instrumental Methods of Chemical Analysis</dc:title>
  <dc:creator/>
  <cp:lastModifiedBy>Microsoft Windows</cp:lastModifiedBy>
  <cp:revision>17</cp:revision>
  <dcterms:created xsi:type="dcterms:W3CDTF">2006-08-16T00:00:00Z</dcterms:created>
  <dcterms:modified xsi:type="dcterms:W3CDTF">2020-05-04T13:24:09Z</dcterms:modified>
</cp:coreProperties>
</file>